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sldIdLst>
    <p:sldId id="257" r:id="rId3"/>
    <p:sldId id="256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6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Brand Story Canvas - Paradelta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9DCFB98-C9B1-DA68-7776-BACBF0DF14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1886" y="1319213"/>
            <a:ext cx="4821114" cy="422275"/>
          </a:xfrm>
          <a:prstGeom prst="rect">
            <a:avLst/>
          </a:prstGeom>
        </p:spPr>
        <p:txBody>
          <a:bodyPr/>
          <a:lstStyle/>
          <a:p>
            <a:r>
              <a:rPr lang="en-AU" sz="1100" dirty="0"/>
              <a:t>Five words you want customers to associate with you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85554A6-9928-26F6-1B7F-D8E192B661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00" y="1319213"/>
            <a:ext cx="4821238" cy="422275"/>
          </a:xfrm>
          <a:prstGeom prst="rect">
            <a:avLst/>
          </a:prstGeom>
        </p:spPr>
        <p:txBody>
          <a:bodyPr/>
          <a:lstStyle/>
          <a:p>
            <a:r>
              <a:rPr lang="en-AU" sz="1100" dirty="0"/>
              <a:t>Five words customers actually use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FB30996-9370-99E0-84E5-8001EF41E6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763" y="2066925"/>
            <a:ext cx="9642475" cy="333375"/>
          </a:xfrm>
          <a:prstGeom prst="rect">
            <a:avLst/>
          </a:prstGeom>
        </p:spPr>
        <p:txBody>
          <a:bodyPr/>
          <a:lstStyle/>
          <a:p>
            <a:r>
              <a:rPr lang="en-AU" sz="1100" dirty="0"/>
              <a:t>Which perceptions need to change or be strengthened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6B3BE3F-B683-0F4D-1EC7-F447F14838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763" y="3024554"/>
            <a:ext cx="4821237" cy="615584"/>
          </a:xfrm>
          <a:prstGeom prst="rect">
            <a:avLst/>
          </a:prstGeom>
        </p:spPr>
        <p:txBody>
          <a:bodyPr/>
          <a:lstStyle/>
          <a:p>
            <a:r>
              <a:rPr lang="en-AU" sz="1100" dirty="0"/>
              <a:t>What do we stand for and promise?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AF93F00-5AAD-6ECE-9D53-EFD8ED7848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3024188"/>
            <a:ext cx="4821238" cy="615950"/>
          </a:xfrm>
          <a:prstGeom prst="rect">
            <a:avLst/>
          </a:prstGeom>
        </p:spPr>
        <p:txBody>
          <a:bodyPr/>
          <a:lstStyle/>
          <a:p>
            <a:r>
              <a:rPr lang="en-AU" sz="1100" dirty="0"/>
              <a:t>Who is our ideal customer, and what matters to them?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F68C3EA4-5E83-FFAC-34BE-BC105F214C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763" y="3965454"/>
            <a:ext cx="4821237" cy="615950"/>
          </a:xfrm>
          <a:prstGeom prst="rect">
            <a:avLst/>
          </a:prstGeom>
        </p:spPr>
        <p:txBody>
          <a:bodyPr/>
          <a:lstStyle/>
          <a:p>
            <a:r>
              <a:rPr lang="en-AU" sz="1100" dirty="0"/>
              <a:t>What visual and verbal elements identify us?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40A9893-9C01-A9B3-551E-83BC7A0946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53000" y="3965575"/>
            <a:ext cx="4821238" cy="615950"/>
          </a:xfrm>
          <a:prstGeom prst="rect">
            <a:avLst/>
          </a:prstGeom>
        </p:spPr>
        <p:txBody>
          <a:bodyPr/>
          <a:lstStyle/>
          <a:p>
            <a:r>
              <a:rPr lang="en-AU" sz="1100" dirty="0"/>
              <a:t>What must customers experience consistently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084BEC5F-0C97-80DE-7674-1EEF38B9D4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1763" y="4862148"/>
            <a:ext cx="4821237" cy="615950"/>
          </a:xfrm>
          <a:prstGeom prst="rect">
            <a:avLst/>
          </a:prstGeom>
        </p:spPr>
        <p:txBody>
          <a:bodyPr/>
          <a:lstStyle/>
          <a:p>
            <a:r>
              <a:rPr lang="en-AU" sz="1100" dirty="0"/>
              <a:t>Why should customers choose us?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0E7AA065-B4BF-70C0-E984-61C6320C855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53000" y="4862391"/>
            <a:ext cx="4821238" cy="615950"/>
          </a:xfrm>
          <a:prstGeom prst="rect">
            <a:avLst/>
          </a:prstGeom>
        </p:spPr>
        <p:txBody>
          <a:bodyPr/>
          <a:lstStyle/>
          <a:p>
            <a:r>
              <a:rPr lang="en-AU" sz="1100" dirty="0"/>
              <a:t>How will we prove our promises?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65967FB-0E87-E19F-C219-7072B8D1B42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1763" y="5767999"/>
            <a:ext cx="4821237" cy="615950"/>
          </a:xfrm>
          <a:prstGeom prst="rect">
            <a:avLst/>
          </a:prstGeom>
        </p:spPr>
        <p:txBody>
          <a:bodyPr/>
          <a:lstStyle/>
          <a:p>
            <a:r>
              <a:rPr lang="en-AU" sz="1100" dirty="0"/>
              <a:t>How will we encourage preference, loyalty, and pricing power?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F5CE430A-E0DB-E8E9-31C1-7A085E416F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53000" y="5776180"/>
            <a:ext cx="4821238" cy="615950"/>
          </a:xfrm>
          <a:prstGeom prst="rect">
            <a:avLst/>
          </a:prstGeom>
        </p:spPr>
        <p:txBody>
          <a:bodyPr/>
          <a:lstStyle/>
          <a:p>
            <a:r>
              <a:rPr lang="en-AU" sz="1100" dirty="0"/>
              <a:t>What are the three most important changes we will make?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6687729C-798C-AAE1-E03D-1F6C555FC1B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65775" y="6515100"/>
            <a:ext cx="527050" cy="1746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dirty="0"/>
              <a:t>###</a:t>
            </a:r>
            <a:endParaRPr lang="en-AU" dirty="0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92A5C0AA-2B95-80DF-12AA-54D9E01A98B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05613" y="254977"/>
            <a:ext cx="2968625" cy="2813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Your Business/Brand Name</a:t>
            </a:r>
            <a:endParaRPr lang="en-A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7397FA-E6B7-6333-2A83-F6F107C865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837" y="175846"/>
            <a:ext cx="677292" cy="50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91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Brand Story Canvas - Paradelta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473968-8A91-C5C8-BD6E-BDE8506D6E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837" y="175846"/>
            <a:ext cx="677292" cy="50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2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071D5D3-B7A1-2DFA-D9B3-FB62790B903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32521180"/>
              </p:ext>
            </p:extLst>
          </p:nvPr>
        </p:nvGraphicFramePr>
        <p:xfrm>
          <a:off x="122547" y="65986"/>
          <a:ext cx="9671902" cy="67294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835951">
                  <a:extLst>
                    <a:ext uri="{9D8B030D-6E8A-4147-A177-3AD203B41FA5}">
                      <a16:colId xmlns:a16="http://schemas.microsoft.com/office/drawing/2014/main" val="3901476923"/>
                    </a:ext>
                  </a:extLst>
                </a:gridCol>
                <a:gridCol w="4835951">
                  <a:extLst>
                    <a:ext uri="{9D8B030D-6E8A-4147-A177-3AD203B41FA5}">
                      <a16:colId xmlns:a16="http://schemas.microsoft.com/office/drawing/2014/main" val="2279374022"/>
                    </a:ext>
                  </a:extLst>
                </a:gridCol>
              </a:tblGrid>
              <a:tr h="6859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dirty="0"/>
                        <a:t>The Brand Story Canvas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0" dirty="0"/>
                        <a:t>Define your story. Close the Gap. Build Your Value</a:t>
                      </a:r>
                      <a:endParaRPr lang="en-US" sz="1050" b="0" baseline="30000" dirty="0"/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</a:rPr>
                        <a:t>Business/Brand Name: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baseline="30000" dirty="0"/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460117"/>
                  </a:ext>
                </a:extLst>
              </a:tr>
              <a:tr h="331977">
                <a:tc gridSpan="2">
                  <a:txBody>
                    <a:bodyPr/>
                    <a:lstStyle/>
                    <a:p>
                      <a:r>
                        <a:rPr lang="en-AU" sz="1400" b="1" dirty="0"/>
                        <a:t>Your Brand Gap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062721"/>
                  </a:ext>
                </a:extLst>
              </a:tr>
              <a:tr h="754349">
                <a:tc>
                  <a:txBody>
                    <a:bodyPr/>
                    <a:lstStyle/>
                    <a:p>
                      <a:r>
                        <a:rPr lang="en-AU" sz="1200" dirty="0"/>
                        <a:t>Intended Brand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Actual Brand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09268"/>
                  </a:ext>
                </a:extLst>
              </a:tr>
              <a:tr h="622605">
                <a:tc gridSpan="2">
                  <a:txBody>
                    <a:bodyPr/>
                    <a:lstStyle/>
                    <a:p>
                      <a:r>
                        <a:rPr lang="en-AU" sz="1200" dirty="0"/>
                        <a:t>Priority Brand Gaps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236990"/>
                  </a:ext>
                </a:extLst>
              </a:tr>
              <a:tr h="326626">
                <a:tc gridSpan="2">
                  <a:txBody>
                    <a:bodyPr/>
                    <a:lstStyle/>
                    <a:p>
                      <a:r>
                        <a:rPr lang="en-AU" sz="1400" b="1" dirty="0"/>
                        <a:t>The Seven Rules Of Building A Brand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961302"/>
                  </a:ext>
                </a:extLst>
              </a:tr>
              <a:tr h="926703">
                <a:tc>
                  <a:txBody>
                    <a:bodyPr/>
                    <a:lstStyle/>
                    <a:p>
                      <a:r>
                        <a:rPr lang="en-AU" sz="1200" dirty="0"/>
                        <a:t>1. Know What You Stand For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2. Know Who You’re For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416616"/>
                  </a:ext>
                </a:extLst>
              </a:tr>
              <a:tr h="926934">
                <a:tc>
                  <a:txBody>
                    <a:bodyPr/>
                    <a:lstStyle/>
                    <a:p>
                      <a:r>
                        <a:rPr lang="en-AU" sz="1200" dirty="0"/>
                        <a:t>3. Be Recognisable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4. Be Consistent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93186"/>
                  </a:ext>
                </a:extLst>
              </a:tr>
              <a:tr h="908312">
                <a:tc>
                  <a:txBody>
                    <a:bodyPr/>
                    <a:lstStyle/>
                    <a:p>
                      <a:r>
                        <a:rPr lang="en-AU" sz="1200" dirty="0"/>
                        <a:t>5. Be Different For A Reason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6. Deliver The Story</a:t>
                      </a: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94230"/>
                  </a:ext>
                </a:extLst>
              </a:tr>
              <a:tr h="870836">
                <a:tc>
                  <a:txBody>
                    <a:bodyPr/>
                    <a:lstStyle/>
                    <a:p>
                      <a:r>
                        <a:rPr lang="en-AU" sz="1200" dirty="0"/>
                        <a:t>7. Build Equity, Not Just Awareness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b="1" dirty="0"/>
                        <a:t>Your Next Actions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799332"/>
                  </a:ext>
                </a:extLst>
              </a:tr>
              <a:tr h="37518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1" dirty="0"/>
                        <a:t>Brand Equity Index (BEI)</a:t>
                      </a:r>
                      <a:r>
                        <a:rPr lang="en-AU" sz="1200" dirty="0"/>
                        <a:t>      </a:t>
                      </a:r>
                      <a:r>
                        <a:rPr lang="en-AU" sz="1200" u="sng" dirty="0"/>
                        <a:t>                 </a:t>
                      </a:r>
                      <a:r>
                        <a:rPr lang="en-AU" sz="1200" dirty="0"/>
                        <a:t>/100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583741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5377646-9706-A8EB-9E25-BA81712128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957" y="6367811"/>
            <a:ext cx="946065" cy="4854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0BD411-3521-C402-A287-430455DC0F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837" y="175846"/>
            <a:ext cx="677292" cy="50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8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5EB0588-D757-C32A-2EB0-1B498BFAFAF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5362804"/>
              </p:ext>
            </p:extLst>
          </p:nvPr>
        </p:nvGraphicFramePr>
        <p:xfrm>
          <a:off x="122547" y="65986"/>
          <a:ext cx="9671902" cy="67294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835951">
                  <a:extLst>
                    <a:ext uri="{9D8B030D-6E8A-4147-A177-3AD203B41FA5}">
                      <a16:colId xmlns:a16="http://schemas.microsoft.com/office/drawing/2014/main" val="3901476923"/>
                    </a:ext>
                  </a:extLst>
                </a:gridCol>
                <a:gridCol w="4835951">
                  <a:extLst>
                    <a:ext uri="{9D8B030D-6E8A-4147-A177-3AD203B41FA5}">
                      <a16:colId xmlns:a16="http://schemas.microsoft.com/office/drawing/2014/main" val="2279374022"/>
                    </a:ext>
                  </a:extLst>
                </a:gridCol>
              </a:tblGrid>
              <a:tr h="6859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dirty="0"/>
                        <a:t>The Brand Story Canvas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0" dirty="0"/>
                        <a:t>Define your story. Close the Gap. Build Your Value</a:t>
                      </a:r>
                      <a:endParaRPr lang="en-US" sz="1050" b="0" baseline="30000" dirty="0"/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</a:rPr>
                        <a:t>Business/Brand Name: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baseline="30000" dirty="0"/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460117"/>
                  </a:ext>
                </a:extLst>
              </a:tr>
              <a:tr h="331977">
                <a:tc gridSpan="2">
                  <a:txBody>
                    <a:bodyPr/>
                    <a:lstStyle/>
                    <a:p>
                      <a:r>
                        <a:rPr lang="en-AU" sz="1400" b="1" dirty="0"/>
                        <a:t>Your Brand Gap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062721"/>
                  </a:ext>
                </a:extLst>
              </a:tr>
              <a:tr h="754349">
                <a:tc>
                  <a:txBody>
                    <a:bodyPr/>
                    <a:lstStyle/>
                    <a:p>
                      <a:r>
                        <a:rPr lang="en-AU" sz="1200" dirty="0"/>
                        <a:t>Intended Brand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/>
                        <a:t>Five words you want customers to associate with you</a:t>
                      </a:r>
                    </a:p>
                    <a:p>
                      <a:endParaRPr lang="en-AU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Actual Brand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/>
                        <a:t>Five words customers actually use</a:t>
                      </a:r>
                    </a:p>
                    <a:p>
                      <a:endParaRPr lang="en-AU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09268"/>
                  </a:ext>
                </a:extLst>
              </a:tr>
              <a:tr h="622605">
                <a:tc gridSpan="2">
                  <a:txBody>
                    <a:bodyPr/>
                    <a:lstStyle/>
                    <a:p>
                      <a:r>
                        <a:rPr lang="en-AU" sz="1200" dirty="0"/>
                        <a:t>Priority Brand Gaps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/>
                        <a:t>Which perceptions need to change or be strengthened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236990"/>
                  </a:ext>
                </a:extLst>
              </a:tr>
              <a:tr h="326626">
                <a:tc gridSpan="2">
                  <a:txBody>
                    <a:bodyPr/>
                    <a:lstStyle/>
                    <a:p>
                      <a:r>
                        <a:rPr lang="en-AU" sz="1400" b="1" dirty="0"/>
                        <a:t>The Seven Rules Of Building A Brand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961302"/>
                  </a:ext>
                </a:extLst>
              </a:tr>
              <a:tr h="926703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AU" sz="1200" dirty="0"/>
                        <a:t>Know What You Stand For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/>
                        <a:t>What do we stand for and promise?</a:t>
                      </a:r>
                    </a:p>
                    <a:p>
                      <a:pPr marL="0" indent="0">
                        <a:buNone/>
                      </a:pPr>
                      <a:endParaRPr lang="en-AU" sz="12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2. Know Who You’re For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/>
                        <a:t>Who is our ideal customer, and what matters to them?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416616"/>
                  </a:ext>
                </a:extLst>
              </a:tr>
              <a:tr h="926934">
                <a:tc>
                  <a:txBody>
                    <a:bodyPr/>
                    <a:lstStyle/>
                    <a:p>
                      <a:r>
                        <a:rPr lang="en-AU" sz="1200" dirty="0"/>
                        <a:t>3. Be Recognisable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/>
                        <a:t>What visual and verbal elements identify us?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4. Be Consistent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/>
                        <a:t>What must customers experience consistently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93186"/>
                  </a:ext>
                </a:extLst>
              </a:tr>
              <a:tr h="908312">
                <a:tc>
                  <a:txBody>
                    <a:bodyPr/>
                    <a:lstStyle/>
                    <a:p>
                      <a:r>
                        <a:rPr lang="en-AU" sz="1200" dirty="0"/>
                        <a:t>5. Be Different For A Reason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/>
                        <a:t>Why should customers choose us?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dirty="0"/>
                        <a:t>6. Deliver The Story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/>
                        <a:t>How will we prove our promises?</a:t>
                      </a: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94230"/>
                  </a:ext>
                </a:extLst>
              </a:tr>
              <a:tr h="870836">
                <a:tc>
                  <a:txBody>
                    <a:bodyPr/>
                    <a:lstStyle/>
                    <a:p>
                      <a:r>
                        <a:rPr lang="en-AU" sz="1200" dirty="0"/>
                        <a:t>7. Build Equity, Not Just Awareness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/>
                        <a:t>How will we encourage preference, loyalty, and pricing power?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b="1" dirty="0"/>
                        <a:t>Your Next Actions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/>
                        <a:t>What are the three most important changes we will make?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799332"/>
                  </a:ext>
                </a:extLst>
              </a:tr>
              <a:tr h="37518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1" dirty="0"/>
                        <a:t>Brand Equity Index (BEI)</a:t>
                      </a:r>
                      <a:r>
                        <a:rPr lang="en-AU" sz="1200" dirty="0"/>
                        <a:t>      </a:t>
                      </a:r>
                      <a:r>
                        <a:rPr lang="en-AU" sz="1200" u="sng" dirty="0"/>
                        <a:t>                 </a:t>
                      </a:r>
                      <a:r>
                        <a:rPr lang="en-AU" sz="1200" dirty="0"/>
                        <a:t>/100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583741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B2D2E63F-E76F-D46C-AE86-8910B559B66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957" y="6367811"/>
            <a:ext cx="946065" cy="4854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DF58F3C-C75F-1C1C-EDA4-93E4866E306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837" y="175846"/>
            <a:ext cx="677292" cy="50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19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1290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66EC54-879A-56C7-3942-40A0D1CBA4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A2014-FC04-DFF5-82FB-7B3BD12B7B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F275E-42C3-5CB4-31CA-82E019EAAD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40DE9B-132C-3CEC-0E5C-882FD97D6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DE48885-CA09-B3D5-34C2-334FC39C0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AC382C-1EF9-C325-1B54-F1DD763EBF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8DADC07-9E19-A21B-512B-34757D2D16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50362A7-49F6-9C3E-B516-C9A5459F4D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7B68AB0-9C4F-09F6-1AC5-914C42017C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B8A1F43-26EE-00C4-E005-4BAAA42CF17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46C7134-21E3-0AF4-CF39-EC9C63EBC2C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7BF6988-7B65-C30A-8B96-9CA236E8F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00A1DE-8D78-76DF-FE46-9639EFD263F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4773906"/>
      </p:ext>
    </p:extLst>
  </p:cSld>
  <p:clrMapOvr>
    <a:masterClrMapping/>
  </p:clrMapOvr>
</p:sld>
</file>

<file path=ppt/theme/theme1.xml><?xml version="1.0" encoding="utf-8"?>
<a:theme xmlns:a="http://schemas.openxmlformats.org/drawingml/2006/main" name="The Brand Story Canvas - Paradelta Strategy Editabl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 Brand Story Canvas - Paradelta Strateg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0</Words>
  <Application>Microsoft Office PowerPoint</Application>
  <PresentationFormat>A4 Paper (210x297 mm)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The Brand Story Canvas - Paradelta Strategy Editable</vt:lpstr>
      <vt:lpstr>The Brand Story Canvas - Paradelta Strategy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Brand Story Canvas</dc:title>
  <dc:creator>Tony Aitchison of Paradelta Strategy</dc:creator>
  <cp:lastModifiedBy>tony aitchison</cp:lastModifiedBy>
  <cp:revision>3</cp:revision>
  <dcterms:created xsi:type="dcterms:W3CDTF">2026-10-13T00:11:06Z</dcterms:created>
  <dcterms:modified xsi:type="dcterms:W3CDTF">2026-10-13T02:21:39Z</dcterms:modified>
</cp:coreProperties>
</file>